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93" r:id="rId69"/>
    <p:sldId id="294" r:id="rId7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B612" charset="1" panose="020B0606050000020004"/>
      <p:regular r:id="rId16"/>
    </p:embeddedFont>
    <p:embeddedFont>
      <p:font typeface="B612 Bold" charset="1" panose="020B0606050000020004"/>
      <p:regular r:id="rId17"/>
    </p:embeddedFont>
    <p:embeddedFont>
      <p:font typeface="B612 Italics" charset="1" panose="020B0606050000020004"/>
      <p:regular r:id="rId18"/>
    </p:embeddedFont>
    <p:embeddedFont>
      <p:font typeface="B612 Bold Italics" charset="1" panose="020B0606050000020004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Now" charset="1" panose="00000500000000000000"/>
      <p:regular r:id="rId26"/>
    </p:embeddedFont>
    <p:embeddedFont>
      <p:font typeface="Now Bold" charset="1" panose="00000800000000000000"/>
      <p:regular r:id="rId27"/>
    </p:embeddedFont>
    <p:embeddedFont>
      <p:font typeface="Now Thin" charset="1" panose="00000300000000000000"/>
      <p:regular r:id="rId28"/>
    </p:embeddedFont>
    <p:embeddedFont>
      <p:font typeface="Now Light" charset="1" panose="00000400000000000000"/>
      <p:regular r:id="rId29"/>
    </p:embeddedFont>
    <p:embeddedFont>
      <p:font typeface="Now Medium" charset="1" panose="00000600000000000000"/>
      <p:regular r:id="rId30"/>
    </p:embeddedFont>
    <p:embeddedFont>
      <p:font typeface="Now Heavy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26.fntdata"/><Relationship Id="rId21" Type="http://schemas.openxmlformats.org/officeDocument/2006/relationships/font" Target="fonts/font21.fntdata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63" Type="http://schemas.openxmlformats.org/officeDocument/2006/relationships/slide" Target="slides/slide32.xml"/><Relationship Id="rId68" Type="http://schemas.openxmlformats.org/officeDocument/2006/relationships/slide" Target="slides/slide37.xml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9" Type="http://schemas.openxmlformats.org/officeDocument/2006/relationships/font" Target="fonts/font29.fntdata"/><Relationship Id="rId11" Type="http://schemas.openxmlformats.org/officeDocument/2006/relationships/font" Target="fonts/font11.fntdata"/><Relationship Id="rId24" Type="http://schemas.openxmlformats.org/officeDocument/2006/relationships/font" Target="fonts/font24.fntdata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53" Type="http://schemas.openxmlformats.org/officeDocument/2006/relationships/slide" Target="slides/slide22.xml"/><Relationship Id="rId58" Type="http://schemas.openxmlformats.org/officeDocument/2006/relationships/slide" Target="slides/slide27.xml"/><Relationship Id="rId66" Type="http://schemas.openxmlformats.org/officeDocument/2006/relationships/slide" Target="slides/slide35.xml"/><Relationship Id="rId5" Type="http://schemas.openxmlformats.org/officeDocument/2006/relationships/tableStyles" Target="tableStyles.xml"/><Relationship Id="rId61" Type="http://schemas.openxmlformats.org/officeDocument/2006/relationships/slide" Target="slides/slide30.xml"/><Relationship Id="rId19" Type="http://schemas.openxmlformats.org/officeDocument/2006/relationships/font" Target="fonts/font19.fntdata"/><Relationship Id="rId14" Type="http://schemas.openxmlformats.org/officeDocument/2006/relationships/font" Target="fonts/font14.fntdata"/><Relationship Id="rId22" Type="http://schemas.openxmlformats.org/officeDocument/2006/relationships/font" Target="fonts/font22.fntdata"/><Relationship Id="rId27" Type="http://schemas.openxmlformats.org/officeDocument/2006/relationships/font" Target="fonts/font27.fntdata"/><Relationship Id="rId30" Type="http://schemas.openxmlformats.org/officeDocument/2006/relationships/font" Target="fonts/font30.fntdata"/><Relationship Id="rId35" Type="http://schemas.openxmlformats.org/officeDocument/2006/relationships/slide" Target="slides/slide4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56" Type="http://schemas.openxmlformats.org/officeDocument/2006/relationships/slide" Target="slides/slide25.xml"/><Relationship Id="rId64" Type="http://schemas.openxmlformats.org/officeDocument/2006/relationships/slide" Target="slides/slide33.xml"/><Relationship Id="rId69" Type="http://schemas.openxmlformats.org/officeDocument/2006/relationships/slide" Target="slides/slide38.xml"/><Relationship Id="rId51" Type="http://schemas.openxmlformats.org/officeDocument/2006/relationships/slide" Target="slides/slide20.xml"/><Relationship Id="rId8" Type="http://schemas.openxmlformats.org/officeDocument/2006/relationships/font" Target="fonts/font8.fntdata"/><Relationship Id="rId72" Type="http://schemas.openxmlformats.org/officeDocument/2006/relationships/customXml" Target="../customXml/item2.xml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font" Target="fonts/font25.fntdata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59" Type="http://schemas.openxmlformats.org/officeDocument/2006/relationships/slide" Target="slides/slide28.xml"/><Relationship Id="rId67" Type="http://schemas.openxmlformats.org/officeDocument/2006/relationships/slide" Target="slides/slide36.xml"/><Relationship Id="rId20" Type="http://schemas.openxmlformats.org/officeDocument/2006/relationships/font" Target="fonts/font20.fntdata"/><Relationship Id="rId41" Type="http://schemas.openxmlformats.org/officeDocument/2006/relationships/slide" Target="slides/slide10.xml"/><Relationship Id="rId54" Type="http://schemas.openxmlformats.org/officeDocument/2006/relationships/slide" Target="slides/slide23.xml"/><Relationship Id="rId62" Type="http://schemas.openxmlformats.org/officeDocument/2006/relationships/slide" Target="slides/slide31.xml"/><Relationship Id="rId70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6.fntdata"/><Relationship Id="rId15" Type="http://schemas.openxmlformats.org/officeDocument/2006/relationships/font" Target="fonts/font15.fntdata"/><Relationship Id="rId23" Type="http://schemas.openxmlformats.org/officeDocument/2006/relationships/font" Target="fonts/font23.fntdata"/><Relationship Id="rId28" Type="http://schemas.openxmlformats.org/officeDocument/2006/relationships/font" Target="fonts/font28.fntdata"/><Relationship Id="rId36" Type="http://schemas.openxmlformats.org/officeDocument/2006/relationships/slide" Target="slides/slide5.xml"/><Relationship Id="rId49" Type="http://schemas.openxmlformats.org/officeDocument/2006/relationships/slide" Target="slides/slide18.xml"/><Relationship Id="rId57" Type="http://schemas.openxmlformats.org/officeDocument/2006/relationships/slide" Target="slides/slide26.xml"/><Relationship Id="rId10" Type="http://schemas.openxmlformats.org/officeDocument/2006/relationships/font" Target="fonts/font10.fntdata"/><Relationship Id="rId31" Type="http://schemas.openxmlformats.org/officeDocument/2006/relationships/font" Target="fonts/font31.fntdata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60" Type="http://schemas.openxmlformats.org/officeDocument/2006/relationships/slide" Target="slides/slide29.xml"/><Relationship Id="rId65" Type="http://schemas.openxmlformats.org/officeDocument/2006/relationships/slide" Target="slides/slide34.xml"/><Relationship Id="rId73" Type="http://schemas.openxmlformats.org/officeDocument/2006/relationships/customXml" Target="../customXml/item3.xml"/><Relationship Id="rId4" Type="http://schemas.openxmlformats.org/officeDocument/2006/relationships/theme" Target="theme/theme1.xml"/><Relationship Id="rId9" Type="http://schemas.openxmlformats.org/officeDocument/2006/relationships/font" Target="fonts/font9.fntdata"/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39" Type="http://schemas.openxmlformats.org/officeDocument/2006/relationships/slide" Target="slides/slide8.xml"/><Relationship Id="rId34" Type="http://schemas.openxmlformats.org/officeDocument/2006/relationships/slide" Target="slides/slide3.xml"/><Relationship Id="rId50" Type="http://schemas.openxmlformats.org/officeDocument/2006/relationships/slide" Target="slides/slide19.xml"/><Relationship Id="rId55" Type="http://schemas.openxmlformats.org/officeDocument/2006/relationships/slide" Target="slides/slide24.xml"/><Relationship Id="rId7" Type="http://schemas.openxmlformats.org/officeDocument/2006/relationships/font" Target="fonts/font7.fntdata"/><Relationship Id="rId71" Type="http://schemas.openxmlformats.org/officeDocument/2006/relationships/customXml" Target="../customXml/item1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9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7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33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13.jpeg" Type="http://schemas.openxmlformats.org/officeDocument/2006/relationships/image"/><Relationship Id="rId3" Target="../media/image36.png" Type="http://schemas.openxmlformats.org/officeDocument/2006/relationships/image"/><Relationship Id="rId4" Target="../media/image37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6.png" Type="http://schemas.openxmlformats.org/officeDocument/2006/relationships/image"/><Relationship Id="rId4" Target="../media/image37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3.jpeg" Type="http://schemas.openxmlformats.org/officeDocument/2006/relationships/image"/><Relationship Id="rId3" Target="../media/image36.png" Type="http://schemas.openxmlformats.org/officeDocument/2006/relationships/image"/><Relationship Id="rId4" Target="../media/image37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6.png" Type="http://schemas.openxmlformats.org/officeDocument/2006/relationships/image"/><Relationship Id="rId4" Target="../media/image37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ABS2tVDY.mp4" Type="http://schemas.microsoft.com/office/2007/relationships/media"/><Relationship Id="rId2" Target="../media/image13.jpeg" Type="http://schemas.openxmlformats.org/officeDocument/2006/relationships/image"/><Relationship Id="rId3" Target="../media/image36.png" Type="http://schemas.openxmlformats.org/officeDocument/2006/relationships/image"/><Relationship Id="rId4" Target="../media/image37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8.png" Type="http://schemas.openxmlformats.org/officeDocument/2006/relationships/image"/><Relationship Id="rId8" Target="../media/image49.jpeg" Type="http://schemas.openxmlformats.org/officeDocument/2006/relationships/image"/><Relationship Id="rId9" Target="../media/VAGABS2tVDY.mp4" Type="http://schemas.openxmlformats.org/officeDocument/2006/relationships/video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6.png" Type="http://schemas.openxmlformats.org/officeDocument/2006/relationships/image"/><Relationship Id="rId4" Target="../media/image37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6.png" Type="http://schemas.openxmlformats.org/officeDocument/2006/relationships/image"/><Relationship Id="rId4" Target="../media/image37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6.png" Type="http://schemas.openxmlformats.org/officeDocument/2006/relationships/image"/><Relationship Id="rId4" Target="../media/image37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800240" y="3134465"/>
            <a:ext cx="4018070" cy="4018070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86652" y="3976887"/>
            <a:ext cx="10523151" cy="2257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8"/>
              </a:lnSpc>
            </a:pPr>
            <a:r>
              <a:rPr lang="en-US" sz="4358">
                <a:solidFill>
                  <a:srgbClr val="FFFAEB"/>
                </a:solidFill>
                <a:latin typeface="B612"/>
              </a:rPr>
              <a:t>OPTIMIZED SKILL ENDORSEMENT WEB BASED SOLUTION FOR THE ENTERTAINMENT INDUSTRY.​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74098" y="7724145"/>
            <a:ext cx="2870354" cy="39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7"/>
              </a:lnSpc>
              <a:spcBef>
                <a:spcPct val="0"/>
              </a:spcBef>
            </a:pPr>
            <a:r>
              <a:rPr lang="en-US" sz="2510">
                <a:solidFill>
                  <a:srgbClr val="FFFAEB"/>
                </a:solidFill>
                <a:latin typeface="DM Sans Italics"/>
              </a:rPr>
              <a:t>TMP-2023-24-109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10918330" cy="80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F0EEE2"/>
                </a:solidFill>
                <a:latin typeface="Now Bold"/>
              </a:rPr>
              <a:t>Specific and Sub Objectives​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3267" y="3619817"/>
            <a:ext cx="1474404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AEB"/>
                </a:solidFill>
                <a:latin typeface="Canva Sans"/>
              </a:rPr>
              <a:t>Video classification and job recommendation system t</a:t>
            </a:r>
            <a:r>
              <a:rPr lang="en-US" sz="3399">
                <a:solidFill>
                  <a:srgbClr val="FFFAEB"/>
                </a:solidFill>
                <a:latin typeface="Canva Sans"/>
              </a:rPr>
              <a:t>o classifying similarities, types (3D, vfx , Live)  between uploaded videos/images by the user and recommend the best match.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10918330" cy="80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048AFF"/>
                </a:solidFill>
                <a:latin typeface="Now Bold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27737"/>
            <a:ext cx="11141125" cy="958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86"/>
              </a:lnSpc>
            </a:pPr>
            <a:r>
              <a:rPr lang="en-US" sz="3443">
                <a:solidFill>
                  <a:srgbClr val="FFFAEB"/>
                </a:solidFill>
                <a:latin typeface="Now"/>
              </a:rPr>
              <a:t>•Data Collection</a:t>
            </a:r>
          </a:p>
          <a:p>
            <a:pPr>
              <a:lnSpc>
                <a:spcPts val="4786"/>
              </a:lnSpc>
            </a:pPr>
          </a:p>
          <a:p>
            <a:pPr>
              <a:lnSpc>
                <a:spcPts val="4786"/>
              </a:lnSpc>
            </a:pPr>
            <a:r>
              <a:rPr lang="en-US" sz="3443">
                <a:solidFill>
                  <a:srgbClr val="FFFAEB"/>
                </a:solidFill>
                <a:latin typeface="Now"/>
              </a:rPr>
              <a:t>•Training the model to get the most accurate output</a:t>
            </a:r>
          </a:p>
          <a:p>
            <a:pPr>
              <a:lnSpc>
                <a:spcPts val="4786"/>
              </a:lnSpc>
            </a:pPr>
          </a:p>
          <a:p>
            <a:pPr>
              <a:lnSpc>
                <a:spcPts val="4786"/>
              </a:lnSpc>
            </a:pPr>
            <a:r>
              <a:rPr lang="en-US" sz="3443">
                <a:solidFill>
                  <a:srgbClr val="FFFAEB"/>
                </a:solidFill>
                <a:latin typeface="Now"/>
              </a:rPr>
              <a:t>•User Interface and Database Development</a:t>
            </a:r>
          </a:p>
          <a:p>
            <a:pPr>
              <a:lnSpc>
                <a:spcPts val="4786"/>
              </a:lnSpc>
            </a:pPr>
          </a:p>
          <a:p>
            <a:pPr>
              <a:lnSpc>
                <a:spcPts val="4786"/>
              </a:lnSpc>
            </a:pPr>
            <a:r>
              <a:rPr lang="en-US" sz="3443">
                <a:solidFill>
                  <a:srgbClr val="FFFAEB"/>
                </a:solidFill>
                <a:latin typeface="Now"/>
              </a:rPr>
              <a:t>•Testing User Feedback, and Updates</a:t>
            </a:r>
          </a:p>
          <a:p>
            <a:pPr>
              <a:lnSpc>
                <a:spcPts val="4786"/>
              </a:lnSpc>
            </a:pPr>
          </a:p>
          <a:p>
            <a:pPr>
              <a:lnSpc>
                <a:spcPts val="4786"/>
              </a:lnSpc>
            </a:pPr>
          </a:p>
          <a:p>
            <a:pPr>
              <a:lnSpc>
                <a:spcPts val="4786"/>
              </a:lnSpc>
            </a:pPr>
            <a:r>
              <a:rPr lang="en-US" sz="3443">
                <a:solidFill>
                  <a:srgbClr val="FFFAEB"/>
                </a:solidFill>
                <a:latin typeface="Now"/>
              </a:rPr>
              <a:t> </a:t>
            </a:r>
          </a:p>
          <a:p>
            <a:pPr>
              <a:lnSpc>
                <a:spcPts val="4786"/>
              </a:lnSpc>
            </a:pPr>
          </a:p>
          <a:p>
            <a:pPr>
              <a:lnSpc>
                <a:spcPts val="4786"/>
              </a:lnSpc>
            </a:pPr>
          </a:p>
          <a:p>
            <a:pPr>
              <a:lnSpc>
                <a:spcPts val="4786"/>
              </a:lnSpc>
            </a:pPr>
          </a:p>
          <a:p>
            <a:pPr>
              <a:lnSpc>
                <a:spcPts val="4786"/>
              </a:lnSpc>
            </a:pPr>
          </a:p>
          <a:p>
            <a:pPr>
              <a:lnSpc>
                <a:spcPts val="4786"/>
              </a:lnSpc>
              <a:spcBef>
                <a:spcPct val="0"/>
              </a:spcBef>
            </a:pPr>
          </a:p>
          <a:p>
            <a:pPr>
              <a:lnSpc>
                <a:spcPts val="4786"/>
              </a:lnSpc>
              <a:spcBef>
                <a:spcPct val="0"/>
              </a:spcBef>
            </a:pPr>
            <a:r>
              <a:rPr lang="en-US" sz="3443">
                <a:solidFill>
                  <a:srgbClr val="FFFAEB"/>
                </a:solidFill>
                <a:latin typeface="Now"/>
              </a:rPr>
              <a:t>​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573667" y="-261523"/>
            <a:ext cx="8698393" cy="10400373"/>
            <a:chOff x="0" y="0"/>
            <a:chExt cx="8603361" cy="1028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6"/>
              <a:stretch>
                <a:fillRect l="-39630" t="0" r="-3963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40704" y="2791320"/>
            <a:ext cx="13206592" cy="4704360"/>
          </a:xfrm>
          <a:custGeom>
            <a:avLst/>
            <a:gdLst/>
            <a:ahLst/>
            <a:cxnLst/>
            <a:rect r="r" b="b" t="t" l="l"/>
            <a:pathLst>
              <a:path h="4704360" w="13206592">
                <a:moveTo>
                  <a:pt x="0" y="0"/>
                </a:moveTo>
                <a:lnTo>
                  <a:pt x="13206592" y="0"/>
                </a:lnTo>
                <a:lnTo>
                  <a:pt x="13206592" y="4704360"/>
                </a:lnTo>
                <a:lnTo>
                  <a:pt x="0" y="47043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10918330" cy="80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D9D9D9"/>
                </a:solidFill>
                <a:latin typeface="Now Bold"/>
              </a:rPr>
              <a:t>Trained Data set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31023" y="761919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05987" y="7254799"/>
            <a:ext cx="3387457" cy="40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Abeyrathna H.K.H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05987" y="7644446"/>
            <a:ext cx="3387457" cy="37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IT20166274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12119" y="2452845"/>
            <a:ext cx="3775193" cy="3824063"/>
          </a:xfrm>
          <a:custGeom>
            <a:avLst/>
            <a:gdLst/>
            <a:ahLst/>
            <a:cxnLst/>
            <a:rect r="r" b="b" t="t" l="l"/>
            <a:pathLst>
              <a:path h="3824063" w="3775193">
                <a:moveTo>
                  <a:pt x="0" y="0"/>
                </a:moveTo>
                <a:lnTo>
                  <a:pt x="3775193" y="0"/>
                </a:lnTo>
                <a:lnTo>
                  <a:pt x="3775193" y="3824062"/>
                </a:lnTo>
                <a:lnTo>
                  <a:pt x="0" y="3824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706" t="-67053" r="-208277" b="-3554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58272" y="4032898"/>
            <a:ext cx="10918330" cy="79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048AFF"/>
                </a:solidFill>
                <a:latin typeface="Now Bold"/>
              </a:rPr>
              <a:t>Role Based Classification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35394" y="5890458"/>
            <a:ext cx="7687732" cy="96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1"/>
              </a:lnSpc>
            </a:pPr>
            <a:r>
              <a:rPr lang="en-US" sz="2685">
                <a:solidFill>
                  <a:srgbClr val="FFFFFF"/>
                </a:solidFill>
                <a:latin typeface="DM Sans"/>
              </a:rPr>
              <a:t>Bachelor of Science (Hons) in Information Technology Specializing in Interactive Media​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0069" y="5374527"/>
            <a:ext cx="7056666" cy="57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IT20166274 | Abeyrathna H.K.H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6BC2">
                <a:alpha val="100000"/>
              </a:srgbClr>
            </a:gs>
            <a:gs pos="33333">
              <a:srgbClr val="1C1A5B">
                <a:alpha val="100000"/>
              </a:srgbClr>
            </a:gs>
            <a:gs pos="66667">
              <a:srgbClr val="8B90D4">
                <a:alpha val="100000"/>
              </a:srgbClr>
            </a:gs>
            <a:gs pos="100000">
              <a:srgbClr val="BDE3F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23819">
            <a:off x="-7207368" y="3816904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2358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A6CB4">
                    <a:alpha val="100000"/>
                  </a:srgbClr>
                </a:gs>
                <a:gs pos="100000">
                  <a:srgbClr val="BF26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06999" y="2614874"/>
            <a:ext cx="4990243" cy="4058404"/>
          </a:xfrm>
          <a:custGeom>
            <a:avLst/>
            <a:gdLst/>
            <a:ahLst/>
            <a:cxnLst/>
            <a:rect r="r" b="b" t="t" l="l"/>
            <a:pathLst>
              <a:path h="4058404" w="4990243">
                <a:moveTo>
                  <a:pt x="0" y="0"/>
                </a:moveTo>
                <a:lnTo>
                  <a:pt x="4990243" y="0"/>
                </a:lnTo>
                <a:lnTo>
                  <a:pt x="4990243" y="4058404"/>
                </a:lnTo>
                <a:lnTo>
                  <a:pt x="0" y="4058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02849" y="598332"/>
            <a:ext cx="6512149" cy="775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FFFAEB"/>
                </a:solidFill>
                <a:latin typeface="Now Bold"/>
              </a:rPr>
              <a:t>Used Technologies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61083" y="2881294"/>
            <a:ext cx="7894247" cy="3455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6"/>
              </a:lnSpc>
            </a:pPr>
            <a:r>
              <a:rPr lang="en-US" sz="2959">
                <a:solidFill>
                  <a:srgbClr val="FFFAEB"/>
                </a:solidFill>
                <a:latin typeface="DM Sans Italics"/>
              </a:rPr>
              <a:t>Support Vector Machine (SVM) is a powerful machine learning algorithm used for linear or nonlinear classification, regression, and even outlier detection tasks. SVMs can be used for a variety of tasks, such as text classification.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64729" y="2196711"/>
            <a:ext cx="5871456" cy="41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2825" indent="-296413" lvl="1">
              <a:lnSpc>
                <a:spcPts val="3377"/>
              </a:lnSpc>
              <a:buFont typeface="Arial"/>
              <a:buChar char="•"/>
            </a:pPr>
            <a:r>
              <a:rPr lang="en-US" sz="2745">
                <a:solidFill>
                  <a:srgbClr val="FFFAEB"/>
                </a:solidFill>
                <a:latin typeface="DM Sans Bold Italics"/>
              </a:rPr>
              <a:t>Support Vector Machine (SVM)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53072" y="6673278"/>
            <a:ext cx="4899554" cy="384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2825" indent="-296413" lvl="1">
              <a:lnSpc>
                <a:spcPts val="3377"/>
              </a:lnSpc>
              <a:buFont typeface="Arial"/>
              <a:buChar char="•"/>
            </a:pPr>
            <a:r>
              <a:rPr lang="en-US" sz="2745">
                <a:solidFill>
                  <a:srgbClr val="FFFAEB"/>
                </a:solidFill>
                <a:latin typeface="DM Sans Bold Italics"/>
              </a:rPr>
              <a:t>Sklearn- Libraries</a:t>
            </a:r>
          </a:p>
          <a:p>
            <a:pPr algn="just" marL="592825" indent="-296413" lvl="1">
              <a:lnSpc>
                <a:spcPts val="3377"/>
              </a:lnSpc>
              <a:buFont typeface="Arial"/>
              <a:buChar char="•"/>
            </a:pPr>
            <a:r>
              <a:rPr lang="en-US" sz="2745">
                <a:solidFill>
                  <a:srgbClr val="FFFAEB"/>
                </a:solidFill>
                <a:latin typeface="DM Sans Bold Italics"/>
              </a:rPr>
              <a:t>Pandas</a:t>
            </a:r>
          </a:p>
          <a:p>
            <a:pPr algn="just" marL="592825" indent="-296413" lvl="1">
              <a:lnSpc>
                <a:spcPts val="3377"/>
              </a:lnSpc>
              <a:buFont typeface="Arial"/>
              <a:buChar char="•"/>
            </a:pPr>
            <a:r>
              <a:rPr lang="en-US" sz="2745" spc="200">
                <a:solidFill>
                  <a:srgbClr val="FFFAEB"/>
                </a:solidFill>
                <a:latin typeface="DM Sans Bold Italics"/>
              </a:rPr>
              <a:t>Mongo DB</a:t>
            </a:r>
          </a:p>
          <a:p>
            <a:pPr algn="just" marL="592825" indent="-296413" lvl="1">
              <a:lnSpc>
                <a:spcPts val="3377"/>
              </a:lnSpc>
              <a:buFont typeface="Arial"/>
              <a:buChar char="•"/>
            </a:pPr>
            <a:r>
              <a:rPr lang="en-US" sz="2745" spc="200">
                <a:solidFill>
                  <a:srgbClr val="FFFAEB"/>
                </a:solidFill>
                <a:latin typeface="DM Sans Bold Italics"/>
              </a:rPr>
              <a:t>Mern Stack</a:t>
            </a:r>
          </a:p>
          <a:p>
            <a:pPr algn="just" marL="592825" indent="-296413" lvl="1">
              <a:lnSpc>
                <a:spcPts val="3377"/>
              </a:lnSpc>
              <a:buFont typeface="Arial"/>
              <a:buChar char="•"/>
            </a:pPr>
            <a:r>
              <a:rPr lang="en-US" sz="2745" spc="200">
                <a:solidFill>
                  <a:srgbClr val="FFFAEB"/>
                </a:solidFill>
                <a:latin typeface="DM Sans Bold Italics"/>
              </a:rPr>
              <a:t>Python</a:t>
            </a:r>
          </a:p>
          <a:p>
            <a:pPr algn="just" marL="592825" indent="-296413" lvl="1">
              <a:lnSpc>
                <a:spcPts val="3377"/>
              </a:lnSpc>
              <a:buFont typeface="Arial"/>
              <a:buChar char="•"/>
            </a:pPr>
            <a:r>
              <a:rPr lang="en-US" sz="2745" spc="200">
                <a:solidFill>
                  <a:srgbClr val="FFFAEB"/>
                </a:solidFill>
                <a:latin typeface="DM Sans Bold Italics"/>
              </a:rPr>
              <a:t>javascript</a:t>
            </a:r>
          </a:p>
          <a:p>
            <a:pPr algn="just">
              <a:lnSpc>
                <a:spcPts val="3377"/>
              </a:lnSpc>
            </a:pPr>
          </a:p>
          <a:p>
            <a:pPr>
              <a:lnSpc>
                <a:spcPts val="3377"/>
              </a:lnSpc>
            </a:pPr>
          </a:p>
          <a:p>
            <a:pPr algn="ctr">
              <a:lnSpc>
                <a:spcPts val="3377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6BC2">
                <a:alpha val="100000"/>
              </a:srgbClr>
            </a:gs>
            <a:gs pos="33333">
              <a:srgbClr val="1C1A5B">
                <a:alpha val="100000"/>
              </a:srgbClr>
            </a:gs>
            <a:gs pos="66667">
              <a:srgbClr val="8B90D4">
                <a:alpha val="100000"/>
              </a:srgbClr>
            </a:gs>
            <a:gs pos="100000">
              <a:srgbClr val="BDE3F4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310" y="711241"/>
            <a:ext cx="5858945" cy="4712088"/>
          </a:xfrm>
          <a:custGeom>
            <a:avLst/>
            <a:gdLst/>
            <a:ahLst/>
            <a:cxnLst/>
            <a:rect r="r" b="b" t="t" l="l"/>
            <a:pathLst>
              <a:path h="4712088" w="5858945">
                <a:moveTo>
                  <a:pt x="0" y="0"/>
                </a:moveTo>
                <a:lnTo>
                  <a:pt x="5858945" y="0"/>
                </a:lnTo>
                <a:lnTo>
                  <a:pt x="5858945" y="4712088"/>
                </a:lnTo>
                <a:lnTo>
                  <a:pt x="0" y="4712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26130" y="860740"/>
            <a:ext cx="4109257" cy="4603409"/>
          </a:xfrm>
          <a:custGeom>
            <a:avLst/>
            <a:gdLst/>
            <a:ahLst/>
            <a:cxnLst/>
            <a:rect r="r" b="b" t="t" l="l"/>
            <a:pathLst>
              <a:path h="4603409" w="4109257">
                <a:moveTo>
                  <a:pt x="0" y="0"/>
                </a:moveTo>
                <a:lnTo>
                  <a:pt x="4109258" y="0"/>
                </a:lnTo>
                <a:lnTo>
                  <a:pt x="4109258" y="4603409"/>
                </a:lnTo>
                <a:lnTo>
                  <a:pt x="0" y="4603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21295" y="860740"/>
            <a:ext cx="4110322" cy="4413090"/>
          </a:xfrm>
          <a:custGeom>
            <a:avLst/>
            <a:gdLst/>
            <a:ahLst/>
            <a:cxnLst/>
            <a:rect r="r" b="b" t="t" l="l"/>
            <a:pathLst>
              <a:path h="4413090" w="4110322">
                <a:moveTo>
                  <a:pt x="0" y="0"/>
                </a:moveTo>
                <a:lnTo>
                  <a:pt x="4110322" y="0"/>
                </a:lnTo>
                <a:lnTo>
                  <a:pt x="4110322" y="4413090"/>
                </a:lnTo>
                <a:lnTo>
                  <a:pt x="0" y="4413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7860" b="-1021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59823" y="6331713"/>
            <a:ext cx="7771989" cy="3681684"/>
          </a:xfrm>
          <a:custGeom>
            <a:avLst/>
            <a:gdLst/>
            <a:ahLst/>
            <a:cxnLst/>
            <a:rect r="r" b="b" t="t" l="l"/>
            <a:pathLst>
              <a:path h="3681684" w="7771989">
                <a:moveTo>
                  <a:pt x="0" y="0"/>
                </a:moveTo>
                <a:lnTo>
                  <a:pt x="7771989" y="0"/>
                </a:lnTo>
                <a:lnTo>
                  <a:pt x="7771989" y="3681684"/>
                </a:lnTo>
                <a:lnTo>
                  <a:pt x="0" y="3681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59158">
            <a:off x="12071210" y="7059260"/>
            <a:ext cx="1125930" cy="833188"/>
          </a:xfrm>
          <a:custGeom>
            <a:avLst/>
            <a:gdLst/>
            <a:ahLst/>
            <a:cxnLst/>
            <a:rect r="r" b="b" t="t" l="l"/>
            <a:pathLst>
              <a:path h="833188" w="1125930">
                <a:moveTo>
                  <a:pt x="0" y="0"/>
                </a:moveTo>
                <a:lnTo>
                  <a:pt x="1125930" y="0"/>
                </a:lnTo>
                <a:lnTo>
                  <a:pt x="1125930" y="833188"/>
                </a:lnTo>
                <a:lnTo>
                  <a:pt x="0" y="833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8693" y="5620371"/>
            <a:ext cx="1753926" cy="47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1"/>
              </a:lnSpc>
            </a:pPr>
            <a:r>
              <a:rPr lang="en-US" sz="2685">
                <a:solidFill>
                  <a:srgbClr val="FFFFFF"/>
                </a:solidFill>
                <a:latin typeface="DM Sans"/>
              </a:rPr>
              <a:t>Sign 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629896"/>
            <a:ext cx="1753926" cy="47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1"/>
              </a:lnSpc>
            </a:pPr>
            <a:r>
              <a:rPr lang="en-US" sz="2685">
                <a:solidFill>
                  <a:srgbClr val="FFFFFF"/>
                </a:solidFill>
                <a:latin typeface="DM Sans"/>
              </a:rPr>
              <a:t>Log 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43729" y="5620371"/>
            <a:ext cx="3015571" cy="47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1"/>
              </a:lnSpc>
            </a:pPr>
            <a:r>
              <a:rPr lang="en-US" sz="2685">
                <a:solidFill>
                  <a:srgbClr val="FFFFFF"/>
                </a:solidFill>
                <a:latin typeface="DM Sans"/>
              </a:rPr>
              <a:t>Role classification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61599" y="7794632"/>
            <a:ext cx="3822688" cy="1959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1"/>
              </a:lnSpc>
            </a:pPr>
            <a:r>
              <a:rPr lang="en-US" sz="2685">
                <a:solidFill>
                  <a:srgbClr val="FFFFFF"/>
                </a:solidFill>
                <a:latin typeface="DM Sans"/>
              </a:rPr>
              <a:t>If there's a</a:t>
            </a:r>
          </a:p>
          <a:p>
            <a:pPr algn="just">
              <a:lnSpc>
                <a:spcPts val="3921"/>
              </a:lnSpc>
            </a:pPr>
            <a:r>
              <a:rPr lang="en-US" sz="2685">
                <a:solidFill>
                  <a:srgbClr val="FFFFFF"/>
                </a:solidFill>
                <a:latin typeface="DM Sans"/>
              </a:rPr>
              <a:t>  recommended job It can see when click this button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89813" y="2975234"/>
            <a:ext cx="10308374" cy="5381723"/>
          </a:xfrm>
          <a:custGeom>
            <a:avLst/>
            <a:gdLst/>
            <a:ahLst/>
            <a:cxnLst/>
            <a:rect r="r" b="b" t="t" l="l"/>
            <a:pathLst>
              <a:path h="5381723" w="10308374">
                <a:moveTo>
                  <a:pt x="0" y="0"/>
                </a:moveTo>
                <a:lnTo>
                  <a:pt x="10308374" y="0"/>
                </a:lnTo>
                <a:lnTo>
                  <a:pt x="10308374" y="5381723"/>
                </a:lnTo>
                <a:lnTo>
                  <a:pt x="0" y="5381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28461" y="1817656"/>
            <a:ext cx="7523702" cy="89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Accuracy Calculation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89813" y="2975234"/>
            <a:ext cx="10308374" cy="5381723"/>
          </a:xfrm>
          <a:custGeom>
            <a:avLst/>
            <a:gdLst/>
            <a:ahLst/>
            <a:cxnLst/>
            <a:rect r="r" b="b" t="t" l="l"/>
            <a:pathLst>
              <a:path h="5381723" w="10308374">
                <a:moveTo>
                  <a:pt x="0" y="0"/>
                </a:moveTo>
                <a:lnTo>
                  <a:pt x="10308374" y="0"/>
                </a:lnTo>
                <a:lnTo>
                  <a:pt x="10308374" y="5381723"/>
                </a:lnTo>
                <a:lnTo>
                  <a:pt x="0" y="53817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28461" y="1817656"/>
            <a:ext cx="7523702" cy="89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Accuracy Calculation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8566" y="3183088"/>
            <a:ext cx="10918330" cy="164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048AFF"/>
                </a:solidFill>
                <a:latin typeface="Now Bold"/>
              </a:rPr>
              <a:t>Dance Demo Video Uploading and Similarity Identification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35394" y="5592756"/>
            <a:ext cx="7687732" cy="968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1"/>
              </a:lnSpc>
            </a:pPr>
            <a:r>
              <a:rPr lang="en-US" sz="2685">
                <a:solidFill>
                  <a:srgbClr val="FFFFFF"/>
                </a:solidFill>
                <a:latin typeface="DM Sans"/>
              </a:rPr>
              <a:t>Bachelor of Science (Hons) in Information Technology Specializing in Interactive Media​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30069" y="5076825"/>
            <a:ext cx="7056666" cy="58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IT20667146 | RAJA.R.K.K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17634" y="2074592"/>
            <a:ext cx="4573847" cy="4957497"/>
          </a:xfrm>
          <a:custGeom>
            <a:avLst/>
            <a:gdLst/>
            <a:ahLst/>
            <a:cxnLst/>
            <a:rect r="r" b="b" t="t" l="l"/>
            <a:pathLst>
              <a:path h="4957497" w="4573847">
                <a:moveTo>
                  <a:pt x="0" y="0"/>
                </a:moveTo>
                <a:lnTo>
                  <a:pt x="4573847" y="0"/>
                </a:lnTo>
                <a:lnTo>
                  <a:pt x="4573847" y="4957497"/>
                </a:lnTo>
                <a:lnTo>
                  <a:pt x="0" y="4957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6330" t="-73235" r="-124526" b="-42524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394910"/>
            <a:ext cx="14474271" cy="6225131"/>
          </a:xfrm>
          <a:custGeom>
            <a:avLst/>
            <a:gdLst/>
            <a:ahLst/>
            <a:cxnLst/>
            <a:rect r="r" b="b" t="t" l="l"/>
            <a:pathLst>
              <a:path h="6225131" w="14474271">
                <a:moveTo>
                  <a:pt x="0" y="0"/>
                </a:moveTo>
                <a:lnTo>
                  <a:pt x="14474271" y="0"/>
                </a:lnTo>
                <a:lnTo>
                  <a:pt x="14474271" y="6225131"/>
                </a:lnTo>
                <a:lnTo>
                  <a:pt x="0" y="6225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45" r="0" b="-174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0791" y="162004"/>
            <a:ext cx="10918330" cy="164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048AFF"/>
                </a:solidFill>
                <a:latin typeface="Now Bold"/>
              </a:rPr>
              <a:t>Dance Demo video Uploading </a:t>
            </a:r>
          </a:p>
          <a:p>
            <a:pPr>
              <a:lnSpc>
                <a:spcPts val="6593"/>
              </a:lnSpc>
            </a:pPr>
            <a:r>
              <a:rPr lang="en-US" sz="4743">
                <a:solidFill>
                  <a:srgbClr val="048AFF"/>
                </a:solidFill>
                <a:latin typeface="Now Bold"/>
              </a:rPr>
              <a:t>similarity Uploading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363502"/>
            <a:ext cx="18288000" cy="5615875"/>
            <a:chOff x="0" y="0"/>
            <a:chExt cx="4816593" cy="14790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79078"/>
            </a:xfrm>
            <a:custGeom>
              <a:avLst/>
              <a:gdLst/>
              <a:ahLst/>
              <a:cxnLst/>
              <a:rect r="r" b="b" t="t" l="l"/>
              <a:pathLst>
                <a:path h="1479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79078"/>
                  </a:lnTo>
                  <a:lnTo>
                    <a:pt x="0" y="1479078"/>
                  </a:lnTo>
                  <a:close/>
                </a:path>
              </a:pathLst>
            </a:custGeom>
            <a:gradFill rotWithShape="true">
              <a:gsLst>
                <a:gs pos="0">
                  <a:srgbClr val="A3D0F8">
                    <a:alpha val="100000"/>
                  </a:srgbClr>
                </a:gs>
                <a:gs pos="100000">
                  <a:srgbClr val="9960AB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488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170923" y="3646998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182100" y="3646998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3159313" y="3646998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90647" y="3461252"/>
            <a:ext cx="15930702" cy="5117853"/>
          </a:xfrm>
          <a:custGeom>
            <a:avLst/>
            <a:gdLst/>
            <a:ahLst/>
            <a:cxnLst/>
            <a:rect r="r" b="b" t="t" l="l"/>
            <a:pathLst>
              <a:path h="5117853" w="15930702">
                <a:moveTo>
                  <a:pt x="0" y="0"/>
                </a:moveTo>
                <a:lnTo>
                  <a:pt x="15930703" y="0"/>
                </a:lnTo>
                <a:lnTo>
                  <a:pt x="15930703" y="5117852"/>
                </a:lnTo>
                <a:lnTo>
                  <a:pt x="0" y="5117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1384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02221" y="1366645"/>
            <a:ext cx="10883558" cy="96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FFFAEB"/>
                </a:solidFill>
                <a:latin typeface="B612 Bold"/>
              </a:rPr>
              <a:t>Team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9154" y="2894421"/>
            <a:ext cx="2315104" cy="35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5"/>
              </a:lnSpc>
            </a:pPr>
            <a:r>
              <a:rPr lang="en-US" sz="2046">
                <a:solidFill>
                  <a:srgbClr val="798597"/>
                </a:solidFill>
                <a:latin typeface="Now Bold"/>
              </a:rPr>
              <a:t>IT20638504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05610" y="2894421"/>
            <a:ext cx="2277319" cy="35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5"/>
              </a:lnSpc>
            </a:pPr>
            <a:r>
              <a:rPr lang="en-US" sz="2046">
                <a:solidFill>
                  <a:srgbClr val="798597"/>
                </a:solidFill>
                <a:latin typeface="Now Bold"/>
              </a:rPr>
              <a:t>IT20166274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02700" y="2894421"/>
            <a:ext cx="2277319" cy="35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5"/>
              </a:lnSpc>
            </a:pPr>
            <a:r>
              <a:rPr lang="en-US" sz="2046">
                <a:solidFill>
                  <a:srgbClr val="798597"/>
                </a:solidFill>
                <a:latin typeface="Now Bold"/>
              </a:rPr>
              <a:t>IT20667146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04019" y="2894421"/>
            <a:ext cx="2277319" cy="35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5"/>
              </a:lnSpc>
            </a:pPr>
            <a:r>
              <a:rPr lang="en-US" sz="2046">
                <a:solidFill>
                  <a:srgbClr val="798597"/>
                </a:solidFill>
                <a:latin typeface="Now Bold"/>
              </a:rPr>
              <a:t>IT20050962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0647" y="8188791"/>
            <a:ext cx="15930702" cy="39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000000"/>
                </a:solidFill>
                <a:latin typeface="DM Sans Italics"/>
              </a:rPr>
              <a:t>Perera K.C.M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0791" y="162004"/>
            <a:ext cx="10918330" cy="80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048AFF"/>
                </a:solidFill>
                <a:latin typeface="Now Bold"/>
              </a:rPr>
              <a:t>Used Technologies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34844" y="1382625"/>
            <a:ext cx="7429242" cy="614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44"/>
              </a:lnSpc>
            </a:pPr>
            <a:r>
              <a:rPr lang="en-US" sz="4084" spc="298">
                <a:solidFill>
                  <a:srgbClr val="FFFFFF"/>
                </a:solidFill>
                <a:latin typeface="Now Bold"/>
              </a:rPr>
              <a:t>Mongo DB</a:t>
            </a:r>
          </a:p>
          <a:p>
            <a:pPr>
              <a:lnSpc>
                <a:spcPts val="6944"/>
              </a:lnSpc>
            </a:pPr>
            <a:r>
              <a:rPr lang="en-US" sz="4084" spc="298">
                <a:solidFill>
                  <a:srgbClr val="FFFFFF"/>
                </a:solidFill>
                <a:latin typeface="Now Bold"/>
              </a:rPr>
              <a:t>Mern Stack</a:t>
            </a:r>
          </a:p>
          <a:p>
            <a:pPr>
              <a:lnSpc>
                <a:spcPts val="6944"/>
              </a:lnSpc>
            </a:pPr>
            <a:r>
              <a:rPr lang="en-US" sz="4084" spc="298">
                <a:solidFill>
                  <a:srgbClr val="FFFFFF"/>
                </a:solidFill>
                <a:latin typeface="Now Bold"/>
              </a:rPr>
              <a:t>Python</a:t>
            </a:r>
          </a:p>
          <a:p>
            <a:pPr>
              <a:lnSpc>
                <a:spcPts val="6944"/>
              </a:lnSpc>
            </a:pPr>
            <a:r>
              <a:rPr lang="en-US" sz="4084" spc="298">
                <a:solidFill>
                  <a:srgbClr val="FFFFFF"/>
                </a:solidFill>
                <a:latin typeface="Now Bold"/>
              </a:rPr>
              <a:t>javascript</a:t>
            </a:r>
          </a:p>
          <a:p>
            <a:pPr>
              <a:lnSpc>
                <a:spcPts val="6944"/>
              </a:lnSpc>
            </a:pPr>
            <a:r>
              <a:rPr lang="en-US" sz="4084" spc="298">
                <a:solidFill>
                  <a:srgbClr val="FFFFFF"/>
                </a:solidFill>
                <a:latin typeface="Now Bold"/>
              </a:rPr>
              <a:t>AWS</a:t>
            </a:r>
          </a:p>
          <a:p>
            <a:pPr>
              <a:lnSpc>
                <a:spcPts val="6944"/>
              </a:lnSpc>
            </a:pPr>
            <a:r>
              <a:rPr lang="en-US" sz="4084" spc="298">
                <a:solidFill>
                  <a:srgbClr val="FFFFFF"/>
                </a:solidFill>
                <a:latin typeface="Now Bold"/>
              </a:rPr>
              <a:t>Resnet</a:t>
            </a:r>
          </a:p>
          <a:p>
            <a:pPr>
              <a:lnSpc>
                <a:spcPts val="6944"/>
              </a:lnSpc>
            </a:pPr>
            <a:r>
              <a:rPr lang="en-US" sz="4084" spc="298">
                <a:solidFill>
                  <a:srgbClr val="FFFFFF"/>
                </a:solidFill>
                <a:latin typeface="Now Bold"/>
              </a:rPr>
              <a:t>React js - Frondend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1293" y="1487459"/>
            <a:ext cx="15243342" cy="6131763"/>
          </a:xfrm>
          <a:custGeom>
            <a:avLst/>
            <a:gdLst/>
            <a:ahLst/>
            <a:cxnLst/>
            <a:rect r="r" b="b" t="t" l="l"/>
            <a:pathLst>
              <a:path h="6131763" w="15243342">
                <a:moveTo>
                  <a:pt x="0" y="0"/>
                </a:moveTo>
                <a:lnTo>
                  <a:pt x="15243342" y="0"/>
                </a:lnTo>
                <a:lnTo>
                  <a:pt x="15243342" y="6131763"/>
                </a:lnTo>
                <a:lnTo>
                  <a:pt x="0" y="6131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82" t="0" r="-358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0791" y="162004"/>
            <a:ext cx="10918330" cy="80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048AFF"/>
                </a:solidFill>
                <a:latin typeface="Now Bold"/>
              </a:rPr>
              <a:t>Accuracy Calculation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753466"/>
            <a:ext cx="10918330" cy="80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048AFF"/>
                </a:solidFill>
                <a:latin typeface="Now Bold"/>
              </a:rPr>
              <a:t>Specific and Sub Objectives​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0791" y="3029658"/>
            <a:ext cx="1353294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AEB"/>
                </a:solidFill>
                <a:latin typeface="Canva Sans"/>
              </a:rPr>
              <a:t>Tr</a:t>
            </a:r>
            <a:r>
              <a:rPr lang="en-US" sz="3399">
                <a:solidFill>
                  <a:srgbClr val="FFFAEB"/>
                </a:solidFill>
                <a:latin typeface="Canva Sans"/>
              </a:rPr>
              <a:t>ack the similarity between the original demo video and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AEB"/>
                </a:solidFill>
                <a:latin typeface="Canva Sans"/>
              </a:rPr>
              <a:t> the dance​ videos submitted by job applicants.​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AEB"/>
                </a:solidFill>
                <a:latin typeface="Canva Sans"/>
              </a:rPr>
              <a:t>​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AEB"/>
                </a:solidFill>
                <a:latin typeface="Canva Sans"/>
              </a:rPr>
              <a:t>Utilization of video analysis techniques and machine learning 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AEB"/>
                </a:solidFill>
                <a:latin typeface="Canva Sans"/>
              </a:rPr>
              <a:t>algorithms to  compare.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00921"/>
            <a:ext cx="10918330" cy="80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048AFF"/>
                </a:solidFill>
                <a:latin typeface="Now Bold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7160" y="3018107"/>
            <a:ext cx="12721828" cy="4184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86"/>
              </a:lnSpc>
              <a:spcBef>
                <a:spcPct val="0"/>
              </a:spcBef>
            </a:pPr>
            <a:r>
              <a:rPr lang="en-US" sz="3443">
                <a:solidFill>
                  <a:srgbClr val="FFFAEB"/>
                </a:solidFill>
                <a:latin typeface="Now"/>
              </a:rPr>
              <a:t>Filtering Similar role ​</a:t>
            </a:r>
          </a:p>
          <a:p>
            <a:pPr>
              <a:lnSpc>
                <a:spcPts val="4786"/>
              </a:lnSpc>
              <a:spcBef>
                <a:spcPct val="0"/>
              </a:spcBef>
            </a:pPr>
          </a:p>
          <a:p>
            <a:pPr>
              <a:lnSpc>
                <a:spcPts val="4786"/>
              </a:lnSpc>
              <a:spcBef>
                <a:spcPct val="0"/>
              </a:spcBef>
            </a:pPr>
            <a:r>
              <a:rPr lang="en-US" sz="3443">
                <a:solidFill>
                  <a:srgbClr val="FFFAEB"/>
                </a:solidFill>
                <a:latin typeface="Now"/>
              </a:rPr>
              <a:t>Machine learning algorithms to compare dance movements​</a:t>
            </a:r>
          </a:p>
          <a:p>
            <a:pPr>
              <a:lnSpc>
                <a:spcPts val="4786"/>
              </a:lnSpc>
              <a:spcBef>
                <a:spcPct val="0"/>
              </a:spcBef>
            </a:pPr>
          </a:p>
          <a:p>
            <a:pPr>
              <a:lnSpc>
                <a:spcPts val="4786"/>
              </a:lnSpc>
              <a:spcBef>
                <a:spcPct val="0"/>
              </a:spcBef>
            </a:pPr>
            <a:r>
              <a:rPr lang="en-US" sz="3443">
                <a:solidFill>
                  <a:srgbClr val="FFFAEB"/>
                </a:solidFill>
                <a:latin typeface="Now"/>
              </a:rPr>
              <a:t>Training and Dataset Preparation​</a:t>
            </a:r>
          </a:p>
          <a:p>
            <a:pPr>
              <a:lnSpc>
                <a:spcPts val="4786"/>
              </a:lnSpc>
              <a:spcBef>
                <a:spcPct val="0"/>
              </a:spcBef>
            </a:pPr>
          </a:p>
          <a:p>
            <a:pPr>
              <a:lnSpc>
                <a:spcPts val="4786"/>
              </a:lnSpc>
              <a:spcBef>
                <a:spcPct val="0"/>
              </a:spcBef>
            </a:pPr>
            <a:r>
              <a:rPr lang="en-US" sz="3443">
                <a:solidFill>
                  <a:srgbClr val="FFFAEB"/>
                </a:solidFill>
                <a:latin typeface="Now"/>
              </a:rPr>
              <a:t>​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8335" y="2651143"/>
            <a:ext cx="16260965" cy="4984713"/>
          </a:xfrm>
          <a:custGeom>
            <a:avLst/>
            <a:gdLst/>
            <a:ahLst/>
            <a:cxnLst/>
            <a:rect r="r" b="b" t="t" l="l"/>
            <a:pathLst>
              <a:path h="4984713" w="16260965">
                <a:moveTo>
                  <a:pt x="0" y="0"/>
                </a:moveTo>
                <a:lnTo>
                  <a:pt x="16260965" y="0"/>
                </a:lnTo>
                <a:lnTo>
                  <a:pt x="16260965" y="4984714"/>
                </a:lnTo>
                <a:lnTo>
                  <a:pt x="0" y="4984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61" t="0" r="-396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10918330" cy="80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048AFF"/>
                </a:solidFill>
                <a:latin typeface="Now Bold"/>
              </a:rPr>
              <a:t>Train Data set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1047" y="3304576"/>
            <a:ext cx="10918330" cy="164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048AFF"/>
                </a:solidFill>
                <a:latin typeface="Now Bold"/>
              </a:rPr>
              <a:t>Classifying roles for Acting and Job recommendation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35394" y="5592756"/>
            <a:ext cx="7687732" cy="96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1"/>
              </a:lnSpc>
            </a:pPr>
            <a:r>
              <a:rPr lang="en-US" sz="2685">
                <a:solidFill>
                  <a:srgbClr val="FFFFFF"/>
                </a:solidFill>
                <a:latin typeface="DM Sans"/>
              </a:rPr>
              <a:t>Bachelor of Science (Hons) in Information Technology Specializing in Interactive Media​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30069" y="5076825"/>
            <a:ext cx="7056666" cy="58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IT20050962 | M.A.R.F.M FAZIL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94522" y="2155201"/>
            <a:ext cx="4330113" cy="4796279"/>
          </a:xfrm>
          <a:custGeom>
            <a:avLst/>
            <a:gdLst/>
            <a:ahLst/>
            <a:cxnLst/>
            <a:rect r="r" b="b" t="t" l="l"/>
            <a:pathLst>
              <a:path h="4796279" w="4330113">
                <a:moveTo>
                  <a:pt x="0" y="0"/>
                </a:moveTo>
                <a:lnTo>
                  <a:pt x="4330113" y="0"/>
                </a:lnTo>
                <a:lnTo>
                  <a:pt x="4330113" y="4796279"/>
                </a:lnTo>
                <a:lnTo>
                  <a:pt x="0" y="4796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1078" t="-92692" r="-16264" b="-43236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9630" t="0" r="-3963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542377"/>
            <a:ext cx="8050094" cy="466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6460" indent="-323230" lvl="1">
              <a:lnSpc>
                <a:spcPts val="3682"/>
              </a:lnSpc>
              <a:buFont typeface="Arial"/>
              <a:buChar char="•"/>
            </a:pPr>
            <a:r>
              <a:rPr lang="en-US" sz="2994">
                <a:solidFill>
                  <a:srgbClr val="FFFFFF"/>
                </a:solidFill>
                <a:latin typeface="DM Sans Italics"/>
              </a:rPr>
              <a:t>Difficulty in Finding Talents for Acting​</a:t>
            </a:r>
          </a:p>
          <a:p>
            <a:pPr>
              <a:lnSpc>
                <a:spcPts val="3682"/>
              </a:lnSpc>
            </a:pPr>
          </a:p>
          <a:p>
            <a:pPr marL="646460" indent="-323230" lvl="1">
              <a:lnSpc>
                <a:spcPts val="3682"/>
              </a:lnSpc>
              <a:buFont typeface="Arial"/>
              <a:buChar char="•"/>
            </a:pPr>
            <a:r>
              <a:rPr lang="en-US" sz="2994">
                <a:solidFill>
                  <a:srgbClr val="FFFFFF"/>
                </a:solidFill>
                <a:latin typeface="DM Sans Italics"/>
              </a:rPr>
              <a:t>Lengthy and Manual Casting Process​</a:t>
            </a:r>
          </a:p>
          <a:p>
            <a:pPr>
              <a:lnSpc>
                <a:spcPts val="3682"/>
              </a:lnSpc>
            </a:pPr>
          </a:p>
          <a:p>
            <a:pPr marL="646460" indent="-323230" lvl="1">
              <a:lnSpc>
                <a:spcPts val="3682"/>
              </a:lnSpc>
              <a:buFont typeface="Arial"/>
              <a:buChar char="•"/>
            </a:pPr>
            <a:r>
              <a:rPr lang="en-US" sz="2994">
                <a:solidFill>
                  <a:srgbClr val="FFFFFF"/>
                </a:solidFill>
                <a:latin typeface="DM Sans Italics"/>
              </a:rPr>
              <a:t>Difficulty in Finding Opportunities for Acting​</a:t>
            </a:r>
          </a:p>
          <a:p>
            <a:pPr>
              <a:lnSpc>
                <a:spcPts val="3682"/>
              </a:lnSpc>
            </a:pPr>
            <a:r>
              <a:rPr lang="en-US" sz="2994">
                <a:solidFill>
                  <a:srgbClr val="FFFFFF"/>
                </a:solidFill>
                <a:latin typeface="DM Sans Italics"/>
              </a:rPr>
              <a:t>​</a:t>
            </a:r>
          </a:p>
          <a:p>
            <a:pPr marL="646460" indent="-323230" lvl="1">
              <a:lnSpc>
                <a:spcPts val="3682"/>
              </a:lnSpc>
              <a:buFont typeface="Arial"/>
              <a:buChar char="•"/>
            </a:pPr>
            <a:r>
              <a:rPr lang="en-US" sz="2994">
                <a:solidFill>
                  <a:srgbClr val="FFFFFF"/>
                </a:solidFill>
                <a:latin typeface="DM Sans Italics"/>
              </a:rPr>
              <a:t>Lack of Collaboration among Aspiring Creators</a:t>
            </a:r>
          </a:p>
          <a:p>
            <a:pPr>
              <a:lnSpc>
                <a:spcPts val="368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866561" y="1912906"/>
            <a:ext cx="7523702" cy="90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Background study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55932" t="0" r="-5593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542377"/>
            <a:ext cx="8050094" cy="373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2"/>
              </a:lnSpc>
            </a:pPr>
          </a:p>
          <a:p>
            <a:pPr marL="646460" indent="-323230" lvl="1">
              <a:lnSpc>
                <a:spcPts val="3682"/>
              </a:lnSpc>
              <a:buFont typeface="Arial"/>
              <a:buChar char="•"/>
            </a:pPr>
            <a:r>
              <a:rPr lang="en-US" sz="2994">
                <a:solidFill>
                  <a:srgbClr val="FFFFFF"/>
                </a:solidFill>
                <a:latin typeface="DM Sans Italics"/>
              </a:rPr>
              <a:t>Film industry challenges in regions like Sri Lanka</a:t>
            </a:r>
          </a:p>
          <a:p>
            <a:pPr>
              <a:lnSpc>
                <a:spcPts val="3682"/>
              </a:lnSpc>
            </a:pPr>
          </a:p>
          <a:p>
            <a:pPr marL="646460" indent="-323230" lvl="1">
              <a:lnSpc>
                <a:spcPts val="3682"/>
              </a:lnSpc>
              <a:buFont typeface="Arial"/>
              <a:buChar char="•"/>
            </a:pPr>
            <a:r>
              <a:rPr lang="en-US" sz="2994">
                <a:solidFill>
                  <a:srgbClr val="FFFFFF"/>
                </a:solidFill>
                <a:latin typeface="DM Sans Italics"/>
              </a:rPr>
              <a:t>Proposed solution: A tech-based platform for personalized job recommendations</a:t>
            </a:r>
          </a:p>
          <a:p>
            <a:pPr>
              <a:lnSpc>
                <a:spcPts val="368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20298" y="1912906"/>
            <a:ext cx="7523702" cy="90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Research Problem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89845" y="2863247"/>
            <a:ext cx="13308309" cy="3143282"/>
          </a:xfrm>
          <a:custGeom>
            <a:avLst/>
            <a:gdLst/>
            <a:ahLst/>
            <a:cxnLst/>
            <a:rect r="r" b="b" t="t" l="l"/>
            <a:pathLst>
              <a:path h="3143282" w="13308309">
                <a:moveTo>
                  <a:pt x="0" y="0"/>
                </a:moveTo>
                <a:lnTo>
                  <a:pt x="13308310" y="0"/>
                </a:lnTo>
                <a:lnTo>
                  <a:pt x="13308310" y="3143282"/>
                </a:lnTo>
                <a:lnTo>
                  <a:pt x="0" y="3143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0447" y="1455756"/>
            <a:ext cx="13247708" cy="83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Research and Background Guidance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97529" y="6311329"/>
            <a:ext cx="3757538" cy="103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5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DM Sans Italics"/>
              </a:rPr>
              <a:t>Gorden De Silva</a:t>
            </a:r>
          </a:p>
          <a:p>
            <a:pPr algn="just">
              <a:lnSpc>
                <a:spcPts val="2705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DM Sans Italics"/>
              </a:rPr>
              <a:t>Director &amp; Cinematographer </a:t>
            </a:r>
          </a:p>
          <a:p>
            <a:pPr algn="just">
              <a:lnSpc>
                <a:spcPts val="2705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DM Sans Italics"/>
              </a:rPr>
              <a:t>(Rupawahini)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7763" y="6311329"/>
            <a:ext cx="2418643" cy="172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7"/>
              </a:lnSpc>
              <a:spcBef>
                <a:spcPct val="0"/>
              </a:spcBef>
            </a:pPr>
            <a:r>
              <a:rPr lang="en-US" sz="2201">
                <a:solidFill>
                  <a:srgbClr val="FFFFFF"/>
                </a:solidFill>
                <a:latin typeface="DM Sans Italics"/>
              </a:rPr>
              <a:t>Abishek Palraj</a:t>
            </a:r>
          </a:p>
          <a:p>
            <a:pPr algn="just">
              <a:lnSpc>
                <a:spcPts val="2707"/>
              </a:lnSpc>
              <a:spcBef>
                <a:spcPct val="0"/>
              </a:spcBef>
            </a:pPr>
            <a:r>
              <a:rPr lang="en-US" sz="2201">
                <a:solidFill>
                  <a:srgbClr val="FFFFFF"/>
                </a:solidFill>
                <a:latin typeface="DM Sans Italics"/>
              </a:rPr>
              <a:t>Film maker&amp;</a:t>
            </a:r>
          </a:p>
          <a:p>
            <a:pPr algn="just">
              <a:lnSpc>
                <a:spcPts val="2707"/>
              </a:lnSpc>
              <a:spcBef>
                <a:spcPct val="0"/>
              </a:spcBef>
            </a:pPr>
            <a:r>
              <a:rPr lang="en-US" sz="2201">
                <a:solidFill>
                  <a:srgbClr val="FFFFFF"/>
                </a:solidFill>
                <a:latin typeface="DM Sans Italics"/>
              </a:rPr>
              <a:t> Cinematographer </a:t>
            </a:r>
          </a:p>
          <a:p>
            <a:pPr algn="just">
              <a:lnSpc>
                <a:spcPts val="2707"/>
              </a:lnSpc>
              <a:spcBef>
                <a:spcPct val="0"/>
              </a:spcBef>
            </a:pPr>
          </a:p>
          <a:p>
            <a:pPr algn="just">
              <a:lnSpc>
                <a:spcPts val="2707"/>
              </a:lnSpc>
              <a:spcBef>
                <a:spcPct val="0"/>
              </a:spcBef>
            </a:pPr>
            <a:r>
              <a:rPr lang="en-US" sz="2201">
                <a:solidFill>
                  <a:srgbClr val="FFFFFF"/>
                </a:solidFill>
                <a:latin typeface="DM Sans Italics"/>
              </a:rPr>
              <a:t>(Independent)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44669" y="6311329"/>
            <a:ext cx="2532683" cy="103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5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DM Sans Italics"/>
              </a:rPr>
              <a:t>Gorden De Silva</a:t>
            </a:r>
          </a:p>
          <a:p>
            <a:pPr algn="ctr">
              <a:lnSpc>
                <a:spcPts val="2705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DM Sans Italics"/>
              </a:rPr>
              <a:t>Actor &amp; TV host</a:t>
            </a:r>
          </a:p>
          <a:p>
            <a:pPr algn="ctr">
              <a:lnSpc>
                <a:spcPts val="2705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DM Sans Italics"/>
              </a:rPr>
              <a:t>(Maharaja Network)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70755" y="1774837"/>
            <a:ext cx="5372960" cy="90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Objectives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53319" y="4272557"/>
            <a:ext cx="13581362" cy="612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35"/>
              </a:lnSpc>
            </a:pPr>
            <a:r>
              <a:rPr lang="en-US" sz="3585">
                <a:solidFill>
                  <a:srgbClr val="FFFFFF"/>
                </a:solidFill>
                <a:latin typeface="DM Sans"/>
              </a:rPr>
              <a:t>Specific Objective:​</a:t>
            </a:r>
          </a:p>
          <a:p>
            <a:pPr algn="just">
              <a:lnSpc>
                <a:spcPts val="5235"/>
              </a:lnSpc>
            </a:pP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Enhancing Casting Process Efficiency</a:t>
            </a:r>
          </a:p>
          <a:p>
            <a:pPr algn="just">
              <a:lnSpc>
                <a:spcPts val="5235"/>
              </a:lnSpc>
            </a:pP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​Job Recommendation for Actors using Image/Video-Based Approach​</a:t>
            </a:r>
          </a:p>
          <a:p>
            <a:pPr algn="just">
              <a:lnSpc>
                <a:spcPts val="5235"/>
              </a:lnSpc>
            </a:pP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Advance machine learning Algorithms​</a:t>
            </a:r>
          </a:p>
          <a:p>
            <a:pPr algn="just">
              <a:lnSpc>
                <a:spcPts val="3483"/>
              </a:lnSpc>
            </a:pPr>
          </a:p>
          <a:p>
            <a:pPr algn="just">
              <a:lnSpc>
                <a:spcPts val="348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93175" y="3145381"/>
            <a:ext cx="13003874" cy="1772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Classifying roles for Acting and Job recommendation​</a:t>
            </a:r>
          </a:p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​</a:t>
            </a:r>
          </a:p>
          <a:p>
            <a:pPr algn="ctr">
              <a:lnSpc>
                <a:spcPts val="471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4572963" y="4006074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32358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2731398"/>
            <a:ext cx="5212854" cy="5212854"/>
          </a:xfrm>
          <a:custGeom>
            <a:avLst/>
            <a:gdLst/>
            <a:ahLst/>
            <a:cxnLst/>
            <a:rect r="r" b="b" t="t" l="l"/>
            <a:pathLst>
              <a:path h="5212854" w="5212854">
                <a:moveTo>
                  <a:pt x="0" y="0"/>
                </a:moveTo>
                <a:lnTo>
                  <a:pt x="5212854" y="0"/>
                </a:lnTo>
                <a:lnTo>
                  <a:pt x="5212854" y="5212854"/>
                </a:lnTo>
                <a:lnTo>
                  <a:pt x="0" y="5212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05804" y="3658336"/>
            <a:ext cx="4312629" cy="52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375" indent="-308687" lvl="1">
              <a:lnSpc>
                <a:spcPts val="4460"/>
              </a:lnSpc>
              <a:buFont typeface="Arial"/>
              <a:buChar char="•"/>
            </a:pPr>
            <a:r>
              <a:rPr lang="en-US" sz="2859">
                <a:solidFill>
                  <a:srgbClr val="FFFAEB"/>
                </a:solidFill>
                <a:latin typeface="DM Sans Italics"/>
              </a:rPr>
              <a:t> What is Cine-Collab?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05804" y="1440387"/>
            <a:ext cx="6512149" cy="78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FFFAEB"/>
                </a:solidFill>
                <a:latin typeface="Now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05804" y="4736444"/>
            <a:ext cx="9470298" cy="113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8964" indent="-319482" lvl="1">
              <a:lnSpc>
                <a:spcPts val="4616"/>
              </a:lnSpc>
              <a:buFont typeface="Arial"/>
              <a:buChar char="•"/>
            </a:pPr>
            <a:r>
              <a:rPr lang="en-US" sz="2959">
                <a:solidFill>
                  <a:srgbClr val="FFFAEB"/>
                </a:solidFill>
                <a:latin typeface="DM Sans Italics"/>
              </a:rPr>
              <a:t>What are the problems of existing platforms ?​</a:t>
            </a:r>
          </a:p>
          <a:p>
            <a:pPr algn="l">
              <a:lnSpc>
                <a:spcPts val="461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105804" y="6020780"/>
            <a:ext cx="9470298" cy="55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8964" indent="-319482" lvl="1">
              <a:lnSpc>
                <a:spcPts val="4616"/>
              </a:lnSpc>
              <a:buFont typeface="Arial"/>
              <a:buChar char="•"/>
            </a:pPr>
            <a:r>
              <a:rPr lang="en-US" sz="2959">
                <a:solidFill>
                  <a:srgbClr val="FFFAEB"/>
                </a:solidFill>
                <a:latin typeface="DM Sans Italics"/>
              </a:rPr>
              <a:t>How talents find opportunities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7460" y="555959"/>
            <a:ext cx="11328495" cy="9325910"/>
          </a:xfrm>
          <a:custGeom>
            <a:avLst/>
            <a:gdLst/>
            <a:ahLst/>
            <a:cxnLst/>
            <a:rect r="r" b="b" t="t" l="l"/>
            <a:pathLst>
              <a:path h="9325910" w="11328495">
                <a:moveTo>
                  <a:pt x="0" y="0"/>
                </a:moveTo>
                <a:lnTo>
                  <a:pt x="11328495" y="0"/>
                </a:lnTo>
                <a:lnTo>
                  <a:pt x="11328495" y="9325910"/>
                </a:lnTo>
                <a:lnTo>
                  <a:pt x="0" y="9325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7053" y="1916196"/>
            <a:ext cx="5372960" cy="184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System Diagram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6557" y="1821693"/>
            <a:ext cx="13581362" cy="677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35"/>
              </a:lnSpc>
            </a:pP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Increased the dataset from 2500 to 7000 and increased the Accuracy</a:t>
            </a:r>
          </a:p>
          <a:p>
            <a:pPr algn="just">
              <a:lnSpc>
                <a:spcPts val="5235"/>
              </a:lnSpc>
            </a:pP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Tried Mobilenet , VGG19 models for comparision</a:t>
            </a:r>
          </a:p>
          <a:p>
            <a:pPr algn="just">
              <a:lnSpc>
                <a:spcPts val="5235"/>
              </a:lnSpc>
            </a:pP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Created User interface and Recommendation</a:t>
            </a:r>
          </a:p>
          <a:p>
            <a:pPr algn="just">
              <a:lnSpc>
                <a:spcPts val="5235"/>
              </a:lnSpc>
            </a:pP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Hosting</a:t>
            </a:r>
          </a:p>
          <a:p>
            <a:pPr algn="just">
              <a:lnSpc>
                <a:spcPts val="3483"/>
              </a:lnSpc>
            </a:pPr>
          </a:p>
          <a:p>
            <a:pPr algn="just">
              <a:lnSpc>
                <a:spcPts val="3483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2713831" y="3086100"/>
            <a:ext cx="4114800" cy="4114800"/>
            <a:chOff x="0" y="0"/>
            <a:chExt cx="5486400" cy="548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25082" y="575011"/>
              <a:ext cx="4236236" cy="4236236"/>
            </a:xfrm>
            <a:custGeom>
              <a:avLst/>
              <a:gdLst/>
              <a:ahLst/>
              <a:cxnLst/>
              <a:rect r="r" b="b" t="t" l="l"/>
              <a:pathLst>
                <a:path h="4236236" w="4236236">
                  <a:moveTo>
                    <a:pt x="0" y="0"/>
                  </a:moveTo>
                  <a:lnTo>
                    <a:pt x="4236236" y="0"/>
                  </a:lnTo>
                  <a:lnTo>
                    <a:pt x="4236236" y="4236236"/>
                  </a:lnTo>
                  <a:lnTo>
                    <a:pt x="0" y="4236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406629" y="923925"/>
            <a:ext cx="9474742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Current Progress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81010" y="4274503"/>
            <a:ext cx="268759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1237D"/>
                </a:solidFill>
                <a:latin typeface="Anton"/>
              </a:rPr>
              <a:t>90%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05814" y="1907418"/>
            <a:ext cx="9143059" cy="7683935"/>
          </a:xfrm>
          <a:custGeom>
            <a:avLst/>
            <a:gdLst/>
            <a:ahLst/>
            <a:cxnLst/>
            <a:rect r="r" b="b" t="t" l="l"/>
            <a:pathLst>
              <a:path h="7683935" w="9143059">
                <a:moveTo>
                  <a:pt x="0" y="0"/>
                </a:moveTo>
                <a:lnTo>
                  <a:pt x="9143058" y="0"/>
                </a:lnTo>
                <a:lnTo>
                  <a:pt x="9143058" y="7683935"/>
                </a:lnTo>
                <a:lnTo>
                  <a:pt x="0" y="7683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6629" y="923925"/>
            <a:ext cx="9474742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Test Results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1609" y="2510185"/>
            <a:ext cx="8436771" cy="3362481"/>
          </a:xfrm>
          <a:custGeom>
            <a:avLst/>
            <a:gdLst/>
            <a:ahLst/>
            <a:cxnLst/>
            <a:rect r="r" b="b" t="t" l="l"/>
            <a:pathLst>
              <a:path h="3362481" w="8436771">
                <a:moveTo>
                  <a:pt x="0" y="0"/>
                </a:moveTo>
                <a:lnTo>
                  <a:pt x="8436770" y="0"/>
                </a:lnTo>
                <a:lnTo>
                  <a:pt x="8436770" y="3362481"/>
                </a:lnTo>
                <a:lnTo>
                  <a:pt x="0" y="33624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35554" y="2474470"/>
            <a:ext cx="8814111" cy="3217036"/>
          </a:xfrm>
          <a:custGeom>
            <a:avLst/>
            <a:gdLst/>
            <a:ahLst/>
            <a:cxnLst/>
            <a:rect r="r" b="b" t="t" l="l"/>
            <a:pathLst>
              <a:path h="3217036" w="8814111">
                <a:moveTo>
                  <a:pt x="0" y="0"/>
                </a:moveTo>
                <a:lnTo>
                  <a:pt x="8814111" y="0"/>
                </a:lnTo>
                <a:lnTo>
                  <a:pt x="8814111" y="3217036"/>
                </a:lnTo>
                <a:lnTo>
                  <a:pt x="0" y="3217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2027" y="6475433"/>
            <a:ext cx="8416352" cy="2276530"/>
          </a:xfrm>
          <a:custGeom>
            <a:avLst/>
            <a:gdLst/>
            <a:ahLst/>
            <a:cxnLst/>
            <a:rect r="r" b="b" t="t" l="l"/>
            <a:pathLst>
              <a:path h="2276530" w="8416352">
                <a:moveTo>
                  <a:pt x="0" y="0"/>
                </a:moveTo>
                <a:lnTo>
                  <a:pt x="8416352" y="0"/>
                </a:lnTo>
                <a:lnTo>
                  <a:pt x="8416352" y="2276530"/>
                </a:lnTo>
                <a:lnTo>
                  <a:pt x="0" y="2276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570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35554" y="6263006"/>
            <a:ext cx="8814111" cy="3440518"/>
          </a:xfrm>
          <a:custGeom>
            <a:avLst/>
            <a:gdLst/>
            <a:ahLst/>
            <a:cxnLst/>
            <a:rect r="r" b="b" t="t" l="l"/>
            <a:pathLst>
              <a:path h="3440518" w="8814111">
                <a:moveTo>
                  <a:pt x="0" y="0"/>
                </a:moveTo>
                <a:lnTo>
                  <a:pt x="8814111" y="0"/>
                </a:lnTo>
                <a:lnTo>
                  <a:pt x="8814111" y="3440518"/>
                </a:lnTo>
                <a:lnTo>
                  <a:pt x="0" y="34405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86709" y="923925"/>
            <a:ext cx="11383340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Training Model Comparison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05814" y="1907418"/>
            <a:ext cx="9143059" cy="7683935"/>
          </a:xfrm>
          <a:custGeom>
            <a:avLst/>
            <a:gdLst/>
            <a:ahLst/>
            <a:cxnLst/>
            <a:rect r="r" b="b" t="t" l="l"/>
            <a:pathLst>
              <a:path h="7683935" w="9143059">
                <a:moveTo>
                  <a:pt x="0" y="0"/>
                </a:moveTo>
                <a:lnTo>
                  <a:pt x="9143058" y="0"/>
                </a:lnTo>
                <a:lnTo>
                  <a:pt x="9143058" y="7683935"/>
                </a:lnTo>
                <a:lnTo>
                  <a:pt x="0" y="7683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242" r="0" b="-424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6629" y="923925"/>
            <a:ext cx="9474742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Confusion Matrix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21172" y="2568417"/>
            <a:ext cx="5555238" cy="6306829"/>
          </a:xfrm>
          <a:custGeom>
            <a:avLst/>
            <a:gdLst/>
            <a:ahLst/>
            <a:cxnLst/>
            <a:rect r="r" b="b" t="t" l="l"/>
            <a:pathLst>
              <a:path h="6306829" w="5555238">
                <a:moveTo>
                  <a:pt x="0" y="0"/>
                </a:moveTo>
                <a:lnTo>
                  <a:pt x="5555238" y="0"/>
                </a:lnTo>
                <a:lnTo>
                  <a:pt x="5555238" y="6306829"/>
                </a:lnTo>
                <a:lnTo>
                  <a:pt x="0" y="6306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183" r="0" b="183"/>
          <a:stretch>
            <a:fillRect/>
          </a:stretch>
        </p:blipFill>
        <p:spPr>
          <a:xfrm flipH="false" flipV="false" rot="0">
            <a:off x="1996537" y="3449312"/>
            <a:ext cx="7835258" cy="438774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406629" y="923925"/>
            <a:ext cx="9474742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Add Submission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183" y="2344676"/>
            <a:ext cx="15524690" cy="7098187"/>
          </a:xfrm>
          <a:custGeom>
            <a:avLst/>
            <a:gdLst/>
            <a:ahLst/>
            <a:cxnLst/>
            <a:rect r="r" b="b" t="t" l="l"/>
            <a:pathLst>
              <a:path h="7098187" w="15524690">
                <a:moveTo>
                  <a:pt x="0" y="0"/>
                </a:moveTo>
                <a:lnTo>
                  <a:pt x="15524690" y="0"/>
                </a:lnTo>
                <a:lnTo>
                  <a:pt x="15524690" y="7098187"/>
                </a:lnTo>
                <a:lnTo>
                  <a:pt x="0" y="709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06629" y="923925"/>
            <a:ext cx="9474742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Submissions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6629" y="923925"/>
            <a:ext cx="9474742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Expected Future Progress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43273" y="2426443"/>
            <a:ext cx="13581362" cy="612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35"/>
              </a:lnSpc>
            </a:pP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Storage Implementation</a:t>
            </a:r>
          </a:p>
          <a:p>
            <a:pPr algn="just">
              <a:lnSpc>
                <a:spcPts val="5235"/>
              </a:lnSpc>
            </a:pP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Fine tuning user interfaces</a:t>
            </a:r>
          </a:p>
          <a:p>
            <a:pPr algn="just">
              <a:lnSpc>
                <a:spcPts val="5235"/>
              </a:lnSpc>
            </a:pP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Add a Face recognition Api</a:t>
            </a:r>
          </a:p>
          <a:p>
            <a:pPr algn="just">
              <a:lnSpc>
                <a:spcPts val="5235"/>
              </a:lnSpc>
            </a:pPr>
          </a:p>
          <a:p>
            <a:pPr algn="just">
              <a:lnSpc>
                <a:spcPts val="5235"/>
              </a:lnSpc>
            </a:pPr>
          </a:p>
          <a:p>
            <a:pPr algn="just">
              <a:lnSpc>
                <a:spcPts val="3483"/>
              </a:lnSpc>
            </a:pPr>
          </a:p>
          <a:p>
            <a:pPr algn="just">
              <a:lnSpc>
                <a:spcPts val="3483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070890" y="281483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43273" y="2809173"/>
            <a:ext cx="13581362" cy="612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35"/>
              </a:lnSpc>
            </a:pP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Create a cast recommendation system for the entertainment industry.</a:t>
            </a:r>
          </a:p>
          <a:p>
            <a:pPr algn="just" marL="774159" indent="-387079" lvl="1">
              <a:lnSpc>
                <a:spcPts val="523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DM Sans"/>
              </a:rPr>
              <a:t>Expand for commercial use, including recruiter recommendations for efficiency</a:t>
            </a:r>
          </a:p>
          <a:p>
            <a:pPr algn="just">
              <a:lnSpc>
                <a:spcPts val="5235"/>
              </a:lnSpc>
            </a:pPr>
          </a:p>
          <a:p>
            <a:pPr algn="just">
              <a:lnSpc>
                <a:spcPts val="5235"/>
              </a:lnSpc>
            </a:pPr>
          </a:p>
          <a:p>
            <a:pPr algn="just">
              <a:lnSpc>
                <a:spcPts val="5235"/>
              </a:lnSpc>
            </a:pPr>
          </a:p>
          <a:p>
            <a:pPr algn="just">
              <a:lnSpc>
                <a:spcPts val="3483"/>
              </a:lnSpc>
            </a:pPr>
          </a:p>
          <a:p>
            <a:pPr algn="just">
              <a:lnSpc>
                <a:spcPts val="348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602952" y="1325763"/>
            <a:ext cx="11189252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Ability to Commercialization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81950" y="5157110"/>
            <a:ext cx="8632029" cy="65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3"/>
              </a:lnSpc>
            </a:pPr>
            <a:r>
              <a:rPr lang="en-US" sz="3922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4634" y="3384388"/>
            <a:ext cx="15246661" cy="1852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4"/>
              </a:lnSpc>
            </a:pPr>
            <a:r>
              <a:rPr lang="en-US" sz="10844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4572963" y="4006074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32358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985532" y="2135191"/>
            <a:ext cx="9514919" cy="7611281"/>
          </a:xfrm>
          <a:custGeom>
            <a:avLst/>
            <a:gdLst/>
            <a:ahLst/>
            <a:cxnLst/>
            <a:rect r="r" b="b" t="t" l="l"/>
            <a:pathLst>
              <a:path h="7611281" w="9514919">
                <a:moveTo>
                  <a:pt x="0" y="0"/>
                </a:moveTo>
                <a:lnTo>
                  <a:pt x="9514919" y="0"/>
                </a:lnTo>
                <a:lnTo>
                  <a:pt x="9514919" y="7611281"/>
                </a:lnTo>
                <a:lnTo>
                  <a:pt x="0" y="7611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6" t="-8685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45130" y="311218"/>
            <a:ext cx="10423376" cy="15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FFFAEB"/>
                </a:solidFill>
                <a:latin typeface="Now Bold"/>
              </a:rPr>
              <a:t>Overall system architecture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42578" y="3202362"/>
            <a:ext cx="10918330" cy="247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FFFAEB"/>
                </a:solidFill>
                <a:latin typeface="Now Bold"/>
              </a:rPr>
              <a:t>Video classification &amp; job recommendation</a:t>
            </a:r>
          </a:p>
          <a:p>
            <a:pPr>
              <a:lnSpc>
                <a:spcPts val="659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51089" y="5932897"/>
            <a:ext cx="7687732" cy="96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1"/>
              </a:lnSpc>
            </a:pPr>
            <a:r>
              <a:rPr lang="en-US" sz="2685">
                <a:solidFill>
                  <a:srgbClr val="FFFFFF"/>
                </a:solidFill>
                <a:latin typeface="DM Sans"/>
              </a:rPr>
              <a:t>Bachelor of Science (Hons) in Information Technology Specializing in Interactive Media​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30069" y="5076825"/>
            <a:ext cx="7056666" cy="57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IT20638504 | Perera K.C.M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14173" y="3385512"/>
            <a:ext cx="4263778" cy="3515977"/>
          </a:xfrm>
          <a:custGeom>
            <a:avLst/>
            <a:gdLst/>
            <a:ahLst/>
            <a:cxnLst/>
            <a:rect r="r" b="b" t="t" l="l"/>
            <a:pathLst>
              <a:path h="3515977" w="4263778">
                <a:moveTo>
                  <a:pt x="0" y="0"/>
                </a:moveTo>
                <a:lnTo>
                  <a:pt x="4263778" y="0"/>
                </a:lnTo>
                <a:lnTo>
                  <a:pt x="4263778" y="3515976"/>
                </a:lnTo>
                <a:lnTo>
                  <a:pt x="0" y="3515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877" t="-95476" r="-290331" b="-4114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0791" y="162004"/>
            <a:ext cx="10918330" cy="80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FFFAEB"/>
                </a:solidFill>
                <a:latin typeface="Now Bold"/>
              </a:rPr>
              <a:t>Used Technologies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29879" y="1752123"/>
            <a:ext cx="7429242" cy="612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24"/>
              </a:lnSpc>
            </a:pPr>
            <a:r>
              <a:rPr lang="en-US" sz="2484" spc="181">
                <a:solidFill>
                  <a:srgbClr val="FFFFFF"/>
                </a:solidFill>
                <a:latin typeface="Now Bold"/>
              </a:rPr>
              <a:t>Tools:</a:t>
            </a:r>
          </a:p>
          <a:p>
            <a:pPr marL="536508" indent="-268254" lvl="1">
              <a:lnSpc>
                <a:spcPts val="4224"/>
              </a:lnSpc>
              <a:buFont typeface="Arial"/>
              <a:buChar char="•"/>
            </a:pPr>
            <a:r>
              <a:rPr lang="en-US" sz="2484" spc="181">
                <a:solidFill>
                  <a:srgbClr val="FFFFFF"/>
                </a:solidFill>
                <a:latin typeface="Now Bold"/>
              </a:rPr>
              <a:t> Machine learning – Python</a:t>
            </a:r>
          </a:p>
          <a:p>
            <a:pPr marL="536508" indent="-268254" lvl="1">
              <a:lnSpc>
                <a:spcPts val="4224"/>
              </a:lnSpc>
              <a:buFont typeface="Arial"/>
              <a:buChar char="•"/>
            </a:pPr>
            <a:r>
              <a:rPr lang="en-US" sz="2484" spc="181">
                <a:solidFill>
                  <a:srgbClr val="FFFFFF"/>
                </a:solidFill>
                <a:latin typeface="Now Bold"/>
              </a:rPr>
              <a:t> Version Controlling – Git Hub</a:t>
            </a:r>
          </a:p>
          <a:p>
            <a:pPr marL="536508" indent="-268254" lvl="1">
              <a:lnSpc>
                <a:spcPts val="4224"/>
              </a:lnSpc>
              <a:buFont typeface="Arial"/>
              <a:buChar char="•"/>
            </a:pPr>
            <a:r>
              <a:rPr lang="en-US" sz="2484" spc="181">
                <a:solidFill>
                  <a:srgbClr val="FFFFFF"/>
                </a:solidFill>
                <a:latin typeface="Now Bold"/>
              </a:rPr>
              <a:t> For implementation - Google collab </a:t>
            </a:r>
          </a:p>
          <a:p>
            <a:pPr marL="536508" indent="-268254" lvl="1">
              <a:lnSpc>
                <a:spcPts val="4224"/>
              </a:lnSpc>
              <a:buFont typeface="Arial"/>
              <a:buChar char="•"/>
            </a:pPr>
            <a:r>
              <a:rPr lang="en-US" sz="2484" spc="181">
                <a:solidFill>
                  <a:srgbClr val="FFFFFF"/>
                </a:solidFill>
                <a:latin typeface="Now Bold"/>
              </a:rPr>
              <a:t> Front end – React JS</a:t>
            </a:r>
          </a:p>
          <a:p>
            <a:pPr marL="536508" indent="-268254" lvl="1">
              <a:lnSpc>
                <a:spcPts val="4224"/>
              </a:lnSpc>
              <a:buFont typeface="Arial"/>
              <a:buChar char="•"/>
            </a:pPr>
            <a:r>
              <a:rPr lang="en-US" sz="2484" spc="181">
                <a:solidFill>
                  <a:srgbClr val="FFFFFF"/>
                </a:solidFill>
                <a:latin typeface="Now Bold"/>
              </a:rPr>
              <a:t>Database - mongo DB</a:t>
            </a:r>
          </a:p>
          <a:p>
            <a:pPr>
              <a:lnSpc>
                <a:spcPts val="4224"/>
              </a:lnSpc>
            </a:pPr>
          </a:p>
          <a:p>
            <a:pPr>
              <a:lnSpc>
                <a:spcPts val="4224"/>
              </a:lnSpc>
            </a:pPr>
            <a:r>
              <a:rPr lang="en-US" sz="2484" spc="181">
                <a:solidFill>
                  <a:srgbClr val="FFFFFF"/>
                </a:solidFill>
                <a:latin typeface="Now Bold"/>
              </a:rPr>
              <a:t>Specific Objective:</a:t>
            </a:r>
          </a:p>
          <a:p>
            <a:pPr marL="536508" indent="-268254" lvl="1">
              <a:lnSpc>
                <a:spcPts val="4224"/>
              </a:lnSpc>
              <a:buFont typeface="Arial"/>
              <a:buChar char="•"/>
            </a:pPr>
            <a:r>
              <a:rPr lang="en-US" sz="2484" spc="181">
                <a:solidFill>
                  <a:srgbClr val="FFFFFF"/>
                </a:solidFill>
                <a:latin typeface="Now Bold"/>
              </a:rPr>
              <a:t> keras</a:t>
            </a:r>
          </a:p>
          <a:p>
            <a:pPr marL="536508" indent="-268254" lvl="1">
              <a:lnSpc>
                <a:spcPts val="4224"/>
              </a:lnSpc>
              <a:buFont typeface="Arial"/>
              <a:buChar char="•"/>
            </a:pPr>
            <a:r>
              <a:rPr lang="en-US" sz="2484" spc="181">
                <a:solidFill>
                  <a:srgbClr val="FFFFFF"/>
                </a:solidFill>
                <a:latin typeface="Now Bold"/>
              </a:rPr>
              <a:t> Video processing – Open CV</a:t>
            </a:r>
          </a:p>
          <a:p>
            <a:pPr>
              <a:lnSpc>
                <a:spcPts val="694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4814864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66189" y="1991695"/>
            <a:ext cx="13593185" cy="7783050"/>
          </a:xfrm>
          <a:custGeom>
            <a:avLst/>
            <a:gdLst/>
            <a:ahLst/>
            <a:cxnLst/>
            <a:rect r="r" b="b" t="t" l="l"/>
            <a:pathLst>
              <a:path h="7783050" w="13593185">
                <a:moveTo>
                  <a:pt x="0" y="0"/>
                </a:moveTo>
                <a:lnTo>
                  <a:pt x="13593185" y="0"/>
                </a:lnTo>
                <a:lnTo>
                  <a:pt x="13593185" y="7783050"/>
                </a:lnTo>
                <a:lnTo>
                  <a:pt x="0" y="7783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8" r="-3156" b="-237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0791" y="162004"/>
            <a:ext cx="10918330" cy="164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D9D9D9"/>
                </a:solidFill>
                <a:latin typeface="Now Bold"/>
              </a:rPr>
              <a:t>Video classification &amp; job recommendation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86087" y="1854731"/>
            <a:ext cx="9315825" cy="6577537"/>
          </a:xfrm>
          <a:custGeom>
            <a:avLst/>
            <a:gdLst/>
            <a:ahLst/>
            <a:cxnLst/>
            <a:rect r="r" b="b" t="t" l="l"/>
            <a:pathLst>
              <a:path h="6577537" w="9315825">
                <a:moveTo>
                  <a:pt x="0" y="0"/>
                </a:moveTo>
                <a:lnTo>
                  <a:pt x="9315826" y="0"/>
                </a:lnTo>
                <a:lnTo>
                  <a:pt x="9315826" y="6577538"/>
                </a:lnTo>
                <a:lnTo>
                  <a:pt x="0" y="6577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0791" y="162004"/>
            <a:ext cx="10918330" cy="80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4743">
                <a:solidFill>
                  <a:srgbClr val="FFFAEB"/>
                </a:solidFill>
                <a:latin typeface="Now Bold"/>
              </a:rPr>
              <a:t>Accuracy Calculation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86087" y="1854731"/>
            <a:ext cx="9315825" cy="6577537"/>
          </a:xfrm>
          <a:custGeom>
            <a:avLst/>
            <a:gdLst/>
            <a:ahLst/>
            <a:cxnLst/>
            <a:rect r="r" b="b" t="t" l="l"/>
            <a:pathLst>
              <a:path h="6577537" w="9315825">
                <a:moveTo>
                  <a:pt x="0" y="0"/>
                </a:moveTo>
                <a:lnTo>
                  <a:pt x="9315826" y="0"/>
                </a:lnTo>
                <a:lnTo>
                  <a:pt x="9315826" y="6577538"/>
                </a:lnTo>
                <a:lnTo>
                  <a:pt x="0" y="6577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DB2B50B239E24A8F82F0D49E394E58" ma:contentTypeVersion="14" ma:contentTypeDescription="Create a new document." ma:contentTypeScope="" ma:versionID="32e587de22d3b79a3481677ec975dfed">
  <xsd:schema xmlns:xsd="http://www.w3.org/2001/XMLSchema" xmlns:xs="http://www.w3.org/2001/XMLSchema" xmlns:p="http://schemas.microsoft.com/office/2006/metadata/properties" xmlns:ns2="8a48ffe4-904f-4768-bc85-3c9ca8e9f3cf" xmlns:ns3="db72c12f-87a4-44ab-bbc5-4cc8306b158a" targetNamespace="http://schemas.microsoft.com/office/2006/metadata/properties" ma:root="true" ma:fieldsID="9ba92a3ae1e061e34347de036d15e04c" ns2:_="" ns3:_="">
    <xsd:import namespace="8a48ffe4-904f-4768-bc85-3c9ca8e9f3cf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48ffe4-904f-4768-bc85-3c9ca8e9f3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48ffe4-904f-4768-bc85-3c9ca8e9f3cf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2CE84BF4-B199-4BF9-A3D1-B66BC7C4F07D}"/>
</file>

<file path=customXml/itemProps2.xml><?xml version="1.0" encoding="utf-8"?>
<ds:datastoreItem xmlns:ds="http://schemas.openxmlformats.org/officeDocument/2006/customXml" ds:itemID="{642D868A-5605-4782-8277-67BA3A7BE872}"/>
</file>

<file path=customXml/itemProps3.xml><?xml version="1.0" encoding="utf-8"?>
<ds:datastoreItem xmlns:ds="http://schemas.openxmlformats.org/officeDocument/2006/customXml" ds:itemID="{739F0041-3916-4722-8997-FB27E91253A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revision>1</cp:revision>
  <dcterms:created xsi:type="dcterms:W3CDTF">2006-08-16T00:00:00Z</dcterms:created>
  <dcterms:modified xsi:type="dcterms:W3CDTF">2011-08-01T06:04:30Z</dcterms:modified>
  <dc:identifier>DAF_938V4Co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0x0101007FDB2B50B239E24A8F82F0D49E394E58</vt:lpwstr>
  </property>
</Properties>
</file>